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316" r:id="rId3"/>
    <p:sldId id="315" r:id="rId4"/>
    <p:sldId id="317" r:id="rId5"/>
    <p:sldId id="277" r:id="rId6"/>
    <p:sldId id="318" r:id="rId7"/>
    <p:sldId id="319" r:id="rId8"/>
    <p:sldId id="320" r:id="rId9"/>
  </p:sldIdLst>
  <p:sldSz cx="12192000" cy="6858000"/>
  <p:notesSz cx="6808788" cy="99393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9D2449"/>
    <a:srgbClr val="621132"/>
    <a:srgbClr val="F1C1D0"/>
    <a:srgbClr val="D4C19C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03" autoAdjust="0"/>
    <p:restoredTop sz="94291" autoAdjust="0"/>
  </p:normalViewPr>
  <p:slideViewPr>
    <p:cSldViewPr snapToGrid="0" snapToObjects="1">
      <p:cViewPr varScale="1">
        <p:scale>
          <a:sx n="113" d="100"/>
          <a:sy n="113" d="100"/>
        </p:scale>
        <p:origin x="7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1ER%20TRIMESTRE\Gr&#225;ficas%204Tr24%20IMC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1ER%20TRIMESTRE\Gr&#225;ficas%204Tr24%20IMC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1ER%20TRIMESTRE\Gr&#225;ficas%204Tr24%20IMC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1ER%20TRIMESTRE\Gr&#225;ficas%204Tr24%20IMC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1ER%20TRIMESTRE\Gr&#225;ficas%204Tr24%20IMC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1ER%20TRIMESTRE\Gr&#225;ficas%204Tr24%20IMCA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ll\Dropbox\PC%20(2)\Desktop\IMCA%202025\PLANEACI&#211;N\1ER%20TRIMESTRE\Gr&#225;ficas%204Tr24%20IMCA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1" i="0" baseline="0" dirty="0">
                <a:effectLst/>
              </a:rPr>
              <a:t>META PLANEADA Y ALCANZADA A NIVEL PROPÓSITO</a:t>
            </a:r>
            <a:endParaRPr lang="es-MX" sz="1400" b="0" i="0" baseline="0" dirty="0">
              <a:effectLst/>
            </a:endParaRPr>
          </a:p>
          <a:p>
            <a:pPr>
              <a:defRPr/>
            </a:pPr>
            <a:r>
              <a:rPr lang="es-MX" sz="1400" b="0" i="0" baseline="0" dirty="0">
                <a:effectLst/>
              </a:rPr>
              <a:t>La población del Municipio de Benito Juárez recibe atención y se informa respecto a las causas, efectos y prevención  de las adicciones.</a:t>
            </a:r>
            <a:endParaRPr lang="es-MX" sz="1400" dirty="0">
              <a:effectLst/>
            </a:endParaRPr>
          </a:p>
          <a:p>
            <a:pPr>
              <a:defRPr/>
            </a:pPr>
            <a:r>
              <a:rPr lang="es-MX" sz="1400" b="1" i="0" baseline="0" dirty="0">
                <a:effectLst/>
              </a:rPr>
              <a:t>EN UNIDADES Y PORCENTAJE PRIMER TRIMESTRE 2025</a:t>
            </a:r>
            <a:endParaRPr lang="es-MX" sz="1400" dirty="0">
              <a:effectLst/>
            </a:endParaRPr>
          </a:p>
        </c:rich>
      </c:tx>
      <c:layout>
        <c:manualLayout>
          <c:xMode val="edge"/>
          <c:yMode val="edge"/>
          <c:x val="0.11002196086048249"/>
          <c:y val="1.27156949314357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4T 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4T 24'!$C$3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4T 24'!$C$4</c:f>
              <c:numCache>
                <c:formatCode>#,##0</c:formatCode>
                <c:ptCount val="1"/>
                <c:pt idx="0">
                  <c:v>47615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3C-4140-A5D6-95981EA62474}"/>
            </c:ext>
          </c:extLst>
        </c:ser>
        <c:ser>
          <c:idx val="1"/>
          <c:order val="1"/>
          <c:tx>
            <c:strRef>
              <c:f>'Propósito 4T 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4T 24'!$C$3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4T 24'!$C$5</c:f>
              <c:numCache>
                <c:formatCode>#,##0</c:formatCode>
                <c:ptCount val="1"/>
                <c:pt idx="0">
                  <c:v>60235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3C-4140-A5D6-95981EA62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strRef>
              <c:f>'Propósito 4T 24'!$B$6</c:f>
              <c:strCache>
                <c:ptCount val="1"/>
                <c:pt idx="0">
                  <c:v>Porcentaje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0945277415731169E-2"/>
                  <c:y val="-3.7027082063243656E-2"/>
                </c:manualLayout>
              </c:layout>
              <c:tx>
                <c:rich>
                  <a:bodyPr/>
                  <a:lstStyle/>
                  <a:p>
                    <a:fld id="{553AC2A4-B939-4EC8-8BB4-4E9DAD04600B}" type="VALUE">
                      <a:rPr lang="en-US">
                        <a:solidFill>
                          <a:sysClr val="windowText" lastClr="000000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73C-4140-A5D6-95981EA624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4T 24'!$C$3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4T 24'!$C$6</c:f>
              <c:numCache>
                <c:formatCode>0.00%</c:formatCode>
                <c:ptCount val="1"/>
                <c:pt idx="0">
                  <c:v>1.2650425286149323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73C-4140-A5D6-95981EA62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209408"/>
        <c:axId val="73445296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40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7344529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76209408"/>
        <c:crosses val="max"/>
        <c:crossBetween val="between"/>
      </c:valAx>
      <c:catAx>
        <c:axId val="5762094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7344529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dirty="0"/>
              <a:t>META PLANEADA Y ALCANZADA A NIVEL COMPONENTE</a:t>
            </a:r>
          </a:p>
          <a:p>
            <a:pPr>
              <a:defRPr sz="1400"/>
            </a:pPr>
            <a:r>
              <a:rPr lang="es-MX" sz="1400" dirty="0"/>
              <a:t>Acciones encaminadas a incrementar el conocimiento social y la sensibilización sobre las causas, efectos y prevención de las adicciones.</a:t>
            </a:r>
          </a:p>
          <a:p>
            <a:pPr>
              <a:defRPr sz="1400"/>
            </a:pPr>
            <a:r>
              <a:rPr lang="es-MX" sz="1400" dirty="0"/>
              <a:t>EN UNIDADES Y PORCENTAJE PRIMER TRIMESTRE 2025</a:t>
            </a:r>
          </a:p>
          <a:p>
            <a:pPr>
              <a:defRPr sz="1400"/>
            </a:pPr>
            <a:endParaRPr lang="es-MX" sz="1400" dirty="0"/>
          </a:p>
          <a:p>
            <a:pPr>
              <a:defRPr sz="1400"/>
            </a:pPr>
            <a:r>
              <a:rPr lang="es-MX" sz="1400" dirty="0"/>
              <a:t>128.72%</a:t>
            </a:r>
          </a:p>
        </c:rich>
      </c:tx>
      <c:layout>
        <c:manualLayout>
          <c:xMode val="edge"/>
          <c:yMode val="edge"/>
          <c:x val="0.10445466339682169"/>
          <c:y val="1.58380449244198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5226289175816896"/>
          <c:y val="0.26891402657999597"/>
          <c:w val="0.66445381469242071"/>
          <c:h val="0.56073838325443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4T 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4T 24'!$C$3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4T 24'!$C$4</c:f>
              <c:numCache>
                <c:formatCode>#,##0</c:formatCode>
                <c:ptCount val="1"/>
                <c:pt idx="0">
                  <c:v>40105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30-4797-A399-AD29C020FB15}"/>
            </c:ext>
          </c:extLst>
        </c:ser>
        <c:ser>
          <c:idx val="1"/>
          <c:order val="1"/>
          <c:tx>
            <c:strRef>
              <c:f>'Componente 4T 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4T 24'!$C$3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4T 24'!$C$5</c:f>
              <c:numCache>
                <c:formatCode>#,##0</c:formatCode>
                <c:ptCount val="1"/>
                <c:pt idx="0">
                  <c:v>51625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30-4797-A399-AD29C020FB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4T 24'!$C$3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4T 24'!$C$6</c:f>
              <c:numCache>
                <c:formatCode>0.00%</c:formatCode>
                <c:ptCount val="1"/>
                <c:pt idx="0">
                  <c:v>1.287245979304326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C30-4797-A399-AD29C020FB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PORCENTAJE DE AVANCE EN CUMPLIMIENTO DE METAS "DIFUSIÓN DIGITAL"</a:t>
            </a: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4T 24'!$B$21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 24'!$C$20</c:f>
              <c:strCache>
                <c:ptCount val="1"/>
                <c:pt idx="0">
                  <c:v>Difusión digital</c:v>
                </c:pt>
              </c:strCache>
              <c:extLst/>
            </c:strRef>
          </c:cat>
          <c:val>
            <c:numRef>
              <c:f>'Actividades 4T 24'!$C$21</c:f>
              <c:numCache>
                <c:formatCode>#,##0</c:formatCode>
                <c:ptCount val="1"/>
                <c:pt idx="0">
                  <c:v>40000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B223-46E1-A4CC-1051FDC3F4CF}"/>
            </c:ext>
          </c:extLst>
        </c:ser>
        <c:ser>
          <c:idx val="1"/>
          <c:order val="1"/>
          <c:tx>
            <c:strRef>
              <c:f>'Actividades 4T 24'!$B$22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 24'!$C$20</c:f>
              <c:strCache>
                <c:ptCount val="1"/>
                <c:pt idx="0">
                  <c:v>Difusión digital</c:v>
                </c:pt>
              </c:strCache>
              <c:extLst/>
            </c:strRef>
          </c:cat>
          <c:val>
            <c:numRef>
              <c:f>'Actividades 4T 24'!$C$22</c:f>
              <c:numCache>
                <c:formatCode>#,##0</c:formatCode>
                <c:ptCount val="1"/>
                <c:pt idx="0">
                  <c:v>51508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B223-46E1-A4CC-1051FDC3F4C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4223792756931083"/>
                  <c:y val="0.3019354014752255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128.77%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223-46E1-A4CC-1051FDC3F4C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 24'!$C$3</c:f>
              <c:strCache>
                <c:ptCount val="1"/>
                <c:pt idx="0">
                  <c:v>Difusión digital</c:v>
                </c:pt>
              </c:strCache>
              <c:extLst/>
            </c:strRef>
          </c:cat>
          <c:val>
            <c:numRef>
              <c:f>'Actividades 4T 24'!$C$6</c:f>
              <c:numCache>
                <c:formatCode>0.00%</c:formatCode>
                <c:ptCount val="1"/>
                <c:pt idx="0">
                  <c:v>1.2877000000000001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B223-46E1-A4CC-1051FDC3F4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PORCENTAJE DE AVANCE EN CUMPLIMIENTO DE METAS</a:t>
            </a:r>
          </a:p>
          <a:p>
            <a:pPr>
              <a:defRPr/>
            </a:pPr>
            <a:r>
              <a:rPr lang="es-MX" dirty="0"/>
              <a:t>“ACTIVIDADES</a:t>
            </a:r>
            <a:r>
              <a:rPr lang="es-MX" baseline="0" dirty="0"/>
              <a:t> Y CERTIFICADOS”</a:t>
            </a:r>
            <a:endParaRPr lang="es-MX" dirty="0"/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1549008522532138"/>
          <c:y val="0.13895729030811629"/>
          <c:w val="0.81212311515117663"/>
          <c:h val="0.649711167457850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4T 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 24'!$D$3:$E$3</c:f>
              <c:strCache>
                <c:ptCount val="2"/>
                <c:pt idx="0">
                  <c:v>Actividades</c:v>
                </c:pt>
                <c:pt idx="1">
                  <c:v>Certificados</c:v>
                </c:pt>
              </c:strCache>
              <c:extLst/>
            </c:strRef>
          </c:cat>
          <c:val>
            <c:numRef>
              <c:f>'Actividades 4T 24'!$D$4:$E$4</c:f>
              <c:numCache>
                <c:formatCode>General</c:formatCode>
                <c:ptCount val="2"/>
                <c:pt idx="0">
                  <c:v>100</c:v>
                </c:pt>
                <c:pt idx="1">
                  <c:v>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69EF-41AA-8B8D-C34A31C3CB46}"/>
            </c:ext>
          </c:extLst>
        </c:ser>
        <c:ser>
          <c:idx val="1"/>
          <c:order val="1"/>
          <c:tx>
            <c:strRef>
              <c:f>'Actividades 4T 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 24'!$D$3:$E$3</c:f>
              <c:strCache>
                <c:ptCount val="2"/>
                <c:pt idx="0">
                  <c:v>Actividades</c:v>
                </c:pt>
                <c:pt idx="1">
                  <c:v>Certificados</c:v>
                </c:pt>
              </c:strCache>
              <c:extLst/>
            </c:strRef>
          </c:cat>
          <c:val>
            <c:numRef>
              <c:f>'Actividades 4T 24'!$D$5:$E$5</c:f>
              <c:numCache>
                <c:formatCode>General</c:formatCode>
                <c:ptCount val="2"/>
                <c:pt idx="0">
                  <c:v>116</c:v>
                </c:pt>
                <c:pt idx="1">
                  <c:v>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69EF-41AA-8B8D-C34A31C3CB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0517518706018301E-2"/>
                  <c:y val="-0.27096783370344041"/>
                </c:manualLayout>
              </c:layout>
              <c:tx>
                <c:rich>
                  <a:bodyPr/>
                  <a:lstStyle/>
                  <a:p>
                    <a:fld id="{95AE8DB3-4A02-40BE-87F3-D34BE10F7FF4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9EF-41AA-8B8D-C34A31C3CB46}"/>
                </c:ext>
              </c:extLst>
            </c:dLbl>
            <c:dLbl>
              <c:idx val="1"/>
              <c:layout>
                <c:manualLayout>
                  <c:x val="-6.171627387739359E-2"/>
                  <c:y val="-0.15483876211625167"/>
                </c:manualLayout>
              </c:layout>
              <c:tx>
                <c:rich>
                  <a:bodyPr/>
                  <a:lstStyle/>
                  <a:p>
                    <a:fld id="{FCAABDC9-0CFB-4E3F-B1B4-1841BCE61F8B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9EF-41AA-8B8D-C34A31C3CB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 24'!$D$3:$E$3</c:f>
              <c:strCache>
                <c:ptCount val="2"/>
                <c:pt idx="0">
                  <c:v>Actividades</c:v>
                </c:pt>
                <c:pt idx="1">
                  <c:v>Certificados</c:v>
                </c:pt>
              </c:strCache>
              <c:extLst/>
            </c:strRef>
          </c:cat>
          <c:val>
            <c:numRef>
              <c:f>'Actividades 4T 24'!$D$6:$E$6</c:f>
              <c:numCache>
                <c:formatCode>0.00%</c:formatCode>
                <c:ptCount val="2"/>
                <c:pt idx="0">
                  <c:v>1.1599999999999999</c:v>
                </c:pt>
                <c:pt idx="1">
                  <c:v>0.2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69EF-41AA-8B8D-C34A31C3C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1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dirty="0"/>
              <a:t>AVANCE EN CUMPLIMIENTO DE METAS DEL COMPONENTE PRIMER TRIMESTRE 2025</a:t>
            </a:r>
          </a:p>
          <a:p>
            <a:pPr>
              <a:defRPr sz="1400"/>
            </a:pPr>
            <a:r>
              <a:rPr lang="es-MX" sz="1400" dirty="0"/>
              <a:t>Acciones encaminadas a incrementar el conocimiento social y la sensibilización sobre las causas, efectos y prevención de las adicciones.</a:t>
            </a:r>
          </a:p>
        </c:rich>
      </c:tx>
      <c:layout>
        <c:manualLayout>
          <c:xMode val="edge"/>
          <c:yMode val="edge"/>
          <c:x val="0.1078156293572493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5226289175816896"/>
          <c:y val="0.26891402657999597"/>
          <c:w val="0.66445381469242071"/>
          <c:h val="0.56073838325443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2 4T 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 24'!$C$3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2 4T 24'!$C$4</c:f>
              <c:numCache>
                <c:formatCode>#,##0</c:formatCode>
                <c:ptCount val="1"/>
                <c:pt idx="0">
                  <c:v>7510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59-4F27-BEF0-8A7B18CE05CA}"/>
            </c:ext>
          </c:extLst>
        </c:ser>
        <c:ser>
          <c:idx val="1"/>
          <c:order val="1"/>
          <c:tx>
            <c:strRef>
              <c:f>'Componente 2 4T 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5073756552747105E-3"/>
                  <c:y val="-4.33192801495367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A59-4F27-BEF0-8A7B18CE05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 24'!$C$3</c:f>
              <c:strCache>
                <c:ptCount val="1"/>
                <c:pt idx="0">
                  <c:v>Beneficiarios </c:v>
                </c:pt>
              </c:strCache>
            </c:strRef>
          </c:cat>
          <c:val>
            <c:numRef>
              <c:f>'Componente 2 4T 24'!$C$5</c:f>
              <c:numCache>
                <c:formatCode>#,##0</c:formatCode>
                <c:ptCount val="1"/>
                <c:pt idx="0">
                  <c:v>8610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59-4F27-BEF0-8A7B18CE05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strRef>
              <c:f>'Componente 2 4T 24'!$B$6</c:f>
              <c:strCache>
                <c:ptCount val="1"/>
                <c:pt idx="0">
                  <c:v>Porcentaje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'Componente 2 4T 24'!$C$6</c:f>
              <c:numCache>
                <c:formatCode>0.00%</c:formatCode>
                <c:ptCount val="1"/>
                <c:pt idx="0">
                  <c:v>1.1464713715046604</c:v>
                </c:pt>
              </c:numCache>
            </c:numRef>
          </c:cat>
          <c:val>
            <c:numRef>
              <c:f>'Componente 2 4T 24'!$C$6</c:f>
              <c:numCache>
                <c:formatCode>0.00%</c:formatCode>
                <c:ptCount val="1"/>
                <c:pt idx="0">
                  <c:v>1.1464713715046604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A59-4F27-BEF0-8A7B18CE05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"/>
          <c:min val="0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0"/>
        <c:axPos val="t"/>
        <c:numFmt formatCode="0.00%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000" b="1" dirty="0"/>
              <a:t>META</a:t>
            </a:r>
            <a:r>
              <a:rPr lang="en-US" sz="1000" b="1" baseline="0" dirty="0"/>
              <a:t> PLANEADA Y ALCANZADAS DURANTE EL PRIMER TRIMESTRE 2025 </a:t>
            </a:r>
          </a:p>
          <a:p>
            <a:pPr>
              <a:defRPr/>
            </a:pPr>
            <a:r>
              <a:rPr lang="en-US" sz="1000" b="1" baseline="0" dirty="0"/>
              <a:t>“Primer </a:t>
            </a:r>
            <a:r>
              <a:rPr lang="en-US" sz="1000" b="1" baseline="0" dirty="0" err="1"/>
              <a:t>Contacto</a:t>
            </a:r>
            <a:r>
              <a:rPr lang="en-US" sz="1000" b="1" baseline="0" dirty="0"/>
              <a:t>”</a:t>
            </a:r>
          </a:p>
          <a:p>
            <a:pPr>
              <a:defRPr/>
            </a:pPr>
            <a:endParaRPr lang="en-US" sz="1000" dirty="0"/>
          </a:p>
          <a:p>
            <a:pPr>
              <a:defRPr/>
            </a:pPr>
            <a:r>
              <a:rPr lang="en-US" sz="1000" b="1" dirty="0"/>
              <a:t>115.68%</a:t>
            </a:r>
          </a:p>
        </c:rich>
      </c:tx>
      <c:layout>
        <c:manualLayout>
          <c:xMode val="edge"/>
          <c:yMode val="edge"/>
          <c:x val="0.1382661182817006"/>
          <c:y val="2.47498667343744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'Actividades 2 4T 24'!$C$19</c:f>
              <c:strCache>
                <c:ptCount val="1"/>
                <c:pt idx="0">
                  <c:v>115.68%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52-4B98-8A41-13F8D08A3E1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4T 24'!$B$17:$B$18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'Actividades 2 4T 24'!$C$17:$C$18</c:f>
              <c:numCache>
                <c:formatCode>#,##0</c:formatCode>
                <c:ptCount val="2"/>
                <c:pt idx="0">
                  <c:v>6000</c:v>
                </c:pt>
                <c:pt idx="1">
                  <c:v>6941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52-4B98-8A41-13F8D08A3E1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32932848"/>
        <c:axId val="819543264"/>
      </c:barChart>
      <c:catAx>
        <c:axId val="432932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/>
                  <a:t>Atención de Primer Contacto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19543264"/>
        <c:crosses val="autoZero"/>
        <c:auto val="1"/>
        <c:lblAlgn val="ctr"/>
        <c:lblOffset val="100"/>
        <c:noMultiLvlLbl val="0"/>
      </c:catAx>
      <c:valAx>
        <c:axId val="819543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/>
                  <a:t>Beneficiarios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32932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 dirty="0">
                <a:effectLst/>
              </a:rPr>
              <a:t>METAS PLANEADAS Y ALCANZADA DURANTE EL PRIMER TRIMESTRE DEL 2025</a:t>
            </a:r>
          </a:p>
          <a:p>
            <a:pPr>
              <a:defRPr sz="1000"/>
            </a:pPr>
            <a:r>
              <a:rPr lang="es-MX" sz="1000" b="1" i="0" baseline="0" dirty="0">
                <a:effectLst/>
              </a:rPr>
              <a:t>Diagnostico y canalización, Seguimiento y Atención en Unidades Móviles</a:t>
            </a:r>
            <a:endParaRPr lang="es-MX" sz="1000" dirty="0">
              <a:effectLst/>
            </a:endParaRPr>
          </a:p>
        </c:rich>
      </c:tx>
      <c:layout>
        <c:manualLayout>
          <c:xMode val="edge"/>
          <c:yMode val="edge"/>
          <c:x val="0.15923026667817855"/>
          <c:y val="2.3230801763599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 4T 24'!$B$4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4T 24'!$D$3:$F$3</c:f>
              <c:strCache>
                <c:ptCount val="3"/>
                <c:pt idx="0">
                  <c:v>Diagnóstico y Canalización</c:v>
                </c:pt>
                <c:pt idx="1">
                  <c:v>Seguimiento</c:v>
                </c:pt>
                <c:pt idx="2">
                  <c:v>Unidad Móvil</c:v>
                </c:pt>
              </c:strCache>
              <c:extLst/>
            </c:strRef>
          </c:cat>
          <c:val>
            <c:numRef>
              <c:f>'Actividades 2 4T 24'!$D$4:$F$4</c:f>
              <c:numCache>
                <c:formatCode>General</c:formatCode>
                <c:ptCount val="3"/>
                <c:pt idx="0">
                  <c:v>500</c:v>
                </c:pt>
                <c:pt idx="1">
                  <c:v>950</c:v>
                </c:pt>
                <c:pt idx="2">
                  <c:v>60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E198-4FE1-92E2-4BB18B5D10E1}"/>
            </c:ext>
          </c:extLst>
        </c:ser>
        <c:ser>
          <c:idx val="1"/>
          <c:order val="1"/>
          <c:tx>
            <c:strRef>
              <c:f>'Actividades 2 4T 24'!$B$5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4T 24'!$D$3:$F$3</c:f>
              <c:strCache>
                <c:ptCount val="3"/>
                <c:pt idx="0">
                  <c:v>Diagnóstico y Canalización</c:v>
                </c:pt>
                <c:pt idx="1">
                  <c:v>Seguimiento</c:v>
                </c:pt>
                <c:pt idx="2">
                  <c:v>Unidad Móvil</c:v>
                </c:pt>
              </c:strCache>
              <c:extLst/>
            </c:strRef>
          </c:cat>
          <c:val>
            <c:numRef>
              <c:f>('Actividades 2 4T 24'!$D$5:$F$5,'Actividades 2 4T 24'!$H$5)</c:f>
              <c:numCache>
                <c:formatCode>General</c:formatCode>
                <c:ptCount val="4"/>
                <c:pt idx="0">
                  <c:v>430</c:v>
                </c:pt>
                <c:pt idx="1">
                  <c:v>1179</c:v>
                </c:pt>
                <c:pt idx="2">
                  <c:v>60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E198-4FE1-92E2-4BB18B5D10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strRef>
              <c:f>'Actividades 2 4T 24'!$B$6</c:f>
              <c:strCache>
                <c:ptCount val="1"/>
                <c:pt idx="0">
                  <c:v>Porcentaje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0098514690589414E-2"/>
                  <c:y val="-0.360592950647876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198-4FE1-92E2-4BB18B5D10E1}"/>
                </c:ext>
              </c:extLst>
            </c:dLbl>
            <c:dLbl>
              <c:idx val="1"/>
              <c:layout>
                <c:manualLayout>
                  <c:x val="-5.2519882198624135E-2"/>
                  <c:y val="-0.283871039845323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198-4FE1-92E2-4BB18B5D10E1}"/>
                </c:ext>
              </c:extLst>
            </c:dLbl>
            <c:dLbl>
              <c:idx val="2"/>
              <c:layout>
                <c:manualLayout>
                  <c:x val="-4.7082573282468419E-2"/>
                  <c:y val="-0.134941218117601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367799078443779E-2"/>
                      <c:h val="5.643403313434838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E198-4FE1-92E2-4BB18B5D10E1}"/>
                </c:ext>
              </c:extLst>
            </c:dLbl>
            <c:dLbl>
              <c:idx val="3"/>
              <c:layout>
                <c:manualLayout>
                  <c:x val="-3.7754982514934761E-2"/>
                  <c:y val="-0.130622214789068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198-4FE1-92E2-4BB18B5D10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4T 24'!$D$3:$E$3</c:f>
              <c:strCache>
                <c:ptCount val="2"/>
                <c:pt idx="0">
                  <c:v>Diagnóstico y Canalización</c:v>
                </c:pt>
                <c:pt idx="1">
                  <c:v>Seguimiento</c:v>
                </c:pt>
              </c:strCache>
              <c:extLst/>
            </c:strRef>
          </c:cat>
          <c:val>
            <c:numRef>
              <c:f>('Actividades 2 4T 24'!$D$6:$F$6,'Actividades 2 4T 24'!$H$6)</c:f>
              <c:numCache>
                <c:formatCode>0.00%</c:formatCode>
                <c:ptCount val="4"/>
                <c:pt idx="0">
                  <c:v>0.86</c:v>
                </c:pt>
                <c:pt idx="1">
                  <c:v>1.2410526315789474</c:v>
                </c:pt>
                <c:pt idx="2">
                  <c:v>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6-E198-4FE1-92E2-4BB18B5D10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1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8692"/>
          </a:xfrm>
          <a:prstGeom prst="rect">
            <a:avLst/>
          </a:prstGeom>
        </p:spPr>
        <p:txBody>
          <a:bodyPr vert="horz" lIns="93307" tIns="46654" rIns="93307" bIns="4665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6738" y="1"/>
            <a:ext cx="2950475" cy="498692"/>
          </a:xfrm>
          <a:prstGeom prst="rect">
            <a:avLst/>
          </a:prstGeom>
        </p:spPr>
        <p:txBody>
          <a:bodyPr vert="horz" lIns="93307" tIns="46654" rIns="93307" bIns="46654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6/6/2025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07" tIns="46654" rIns="93307" bIns="46654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0880" y="4783306"/>
            <a:ext cx="5447030" cy="3913615"/>
          </a:xfrm>
          <a:prstGeom prst="rect">
            <a:avLst/>
          </a:prstGeom>
        </p:spPr>
        <p:txBody>
          <a:bodyPr vert="horz" lIns="93307" tIns="46654" rIns="93307" bIns="46654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50475" cy="498691"/>
          </a:xfrm>
          <a:prstGeom prst="rect">
            <a:avLst/>
          </a:prstGeom>
        </p:spPr>
        <p:txBody>
          <a:bodyPr vert="horz" lIns="93307" tIns="46654" rIns="93307" bIns="4665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6738" y="9440647"/>
            <a:ext cx="2950475" cy="498691"/>
          </a:xfrm>
          <a:prstGeom prst="rect">
            <a:avLst/>
          </a:prstGeom>
        </p:spPr>
        <p:txBody>
          <a:bodyPr vert="horz" lIns="93307" tIns="46654" rIns="93307" bIns="46654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37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24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58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303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DA8C98-335E-4C28-9655-FCF43B14A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B1BFB0-FA2E-42BD-9C39-C6EBDCD3D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1BA70D-925D-4D5C-9935-E5AF7CB36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4F4012-08FC-4BFF-87DB-976E11FDD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DB4C50-6120-4F2D-A1D7-53A2B9B09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452563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F5B3CC-C1FC-43E6-AE03-806CEBE36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52B92B9-C1E9-4000-905E-B586DBB7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711DF9-2FEC-48FB-922F-A5D2365C4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587838-6E9F-4479-81BD-2647600FB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E81A6E-099F-4F38-A5A7-F1645BA86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48380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E97E08F-3067-4B43-A859-0A9E63F4E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B9BBAB4-B6D4-4B82-AE63-4E6B6A96A6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F1D366-E66A-4E0A-AD8D-8CD64430E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5742D5-3A74-46F2-85E5-C0F9D2BEC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CC589E-4A25-47F0-A4E7-9D9FEFAAC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72012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FC1D5E-4D72-4AF6-A73F-A744AC089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435DBB-9DF5-4801-A5D1-281FAE06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AD7439-55E4-4B36-8533-5405996FF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B74D19-F084-49CA-B840-6823B8114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FE895B-FE2A-452A-89E9-05BB2B1F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48760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AC720B-C6D3-475B-84D6-E7D7C78BB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CC5672-6109-4A71-BBEF-882224CD3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E0922F-94C8-4918-BAE1-FB50C4B79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534926-5409-4287-A3F2-F809774AA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B71BE9-DE21-4B6D-9A91-E143241B3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6342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4F5E8B-A8E1-45B0-BF5D-BE22C3077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1DBFED-F1AF-4B19-A526-C678573A15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46D16F5-021A-420B-BBB1-41CF34C155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E5876F2-7D8B-46C6-9ACD-6E0FFFE20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FCA8180-3D91-48A0-8877-D4B6C4B20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4F919EA-71B6-4D46-9C95-23A4A6724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85843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4986DD-612C-437D-A5BE-FB148D61D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C7C029-BAF7-4E9C-BBDC-4BCDD20FC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0A57ED-3D70-4729-B031-855E887BE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5EF0BB5-3A71-41BA-B9E2-9E58524A4D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B2D63D4-BBBC-409F-BA5E-F7F287E670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E77326F-6D4B-44E7-85FE-E38406DF3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4C6FCDF-13EE-4065-885F-F4C7D355E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7A5E276-6D88-4549-9010-65632B75E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03259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07B0E6-567A-40C1-A282-14C77CBDF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D18B9FD-B281-41A9-A342-294664CF8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FDDF7A-F548-46D9-8DE1-E4C58F332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EBA953A-089A-4029-AB7B-82BF520A4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487912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FB0B385-8286-42AB-980F-4100C9956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F08A0BF-AFD7-4D6A-ABA8-CFFF48737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3255845-8B86-4CE1-BA7F-39DDDD05A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20132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A58074-FBBE-4DBB-A1AE-B5A0AC812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C12FAD-60AF-47F3-AA92-460A782CE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7613C4-DBFA-4CC6-8D41-CCA914791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D9B17D-9A41-4B4B-A24D-F8BF97D9D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588660-BBE5-44F8-9B39-69D18EBD3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04ED3EC-5AF4-452C-87AC-CF79B09F2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099496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D6BD75-DE14-4B83-817A-97EE78F07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9382F07-67D2-413A-8CFD-744F8310D6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E27A4C-3169-4304-9FB7-8E59A90512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BDDA7D8-7D60-4EDB-ACE4-F723FAAF1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F260AF0-4255-46B6-B5BD-F86D9413D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ECDFD74-D86A-4DD6-9198-61E99942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30022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2D569E-4EF3-4E45-B5D5-FC507DEC0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4EBC6D-7D10-4361-BC91-99619EBB6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819ABD-96BD-401E-9C5A-4B26536365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06/06/2025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76B34E-AE7E-4156-B18F-711948C671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8B0381-B7AD-424C-870F-B24C02EDE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51416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10" Type="http://schemas.openxmlformats.org/officeDocument/2006/relationships/image" Target="../media/image14.jp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10" Type="http://schemas.openxmlformats.org/officeDocument/2006/relationships/image" Target="../media/image22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2966152" y="2893035"/>
            <a:ext cx="9032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3 TODOS POR LA PAZ</a:t>
            </a:r>
          </a:p>
          <a:p>
            <a:pPr algn="ctr"/>
            <a:r>
              <a:rPr lang="es-MX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	DECIMA TERCERA SESIÓN ORDINARIA 2025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2209800" y="4387202"/>
            <a:ext cx="97035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/>
              <a:t>PROGRAMA DE PREVENCIÓN Y ATENCIÓN DE LAS ADICCIONES</a:t>
            </a:r>
          </a:p>
          <a:p>
            <a:pPr algn="ctr"/>
            <a:r>
              <a:rPr lang="es-MX" sz="2200" b="1" dirty="0"/>
              <a:t>INFORME</a:t>
            </a:r>
            <a:r>
              <a:rPr lang="es-MX" sz="2200" dirty="0"/>
              <a:t> </a:t>
            </a:r>
            <a:r>
              <a:rPr lang="es-MX" sz="2200" b="1" dirty="0"/>
              <a:t>DE AVANCE EN CUMPLIMIENTO DE METAS</a:t>
            </a:r>
          </a:p>
          <a:p>
            <a:pPr algn="ctr"/>
            <a:r>
              <a:rPr lang="es-MX" sz="2000" b="1" dirty="0"/>
              <a:t>UNIDAD RESPONSABLE: INSTITUTO MUNICIPAL CONTRA LAS ADICCIONES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993643" y="5939791"/>
            <a:ext cx="1285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JUNIO 2025</a:t>
            </a:r>
            <a:endParaRPr lang="es-MX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00CAF4C-4B45-7815-3409-A97B5CF45E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0" t="26818" r="9579" b="25293"/>
          <a:stretch/>
        </p:blipFill>
        <p:spPr>
          <a:xfrm>
            <a:off x="3344330" y="732553"/>
            <a:ext cx="2590803" cy="989899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367A3E09-5C0D-4AFB-B081-397B7B8EB43F}"/>
              </a:ext>
            </a:extLst>
          </p:cNvPr>
          <p:cNvGrpSpPr/>
          <p:nvPr/>
        </p:nvGrpSpPr>
        <p:grpSpPr>
          <a:xfrm>
            <a:off x="6815667" y="650970"/>
            <a:ext cx="5097659" cy="1281228"/>
            <a:chOff x="6536563" y="699656"/>
            <a:chExt cx="5462577" cy="1404322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69D7EBAE-1498-836C-C091-FFA3BCBC23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3344" b="30331"/>
            <a:stretch>
              <a:fillRect/>
            </a:stretch>
          </p:blipFill>
          <p:spPr>
            <a:xfrm>
              <a:off x="8151223" y="1117037"/>
              <a:ext cx="3847917" cy="558999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2D97BF7-4CA2-410D-AA17-516887398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1828"/>
            <a:stretch>
              <a:fillRect/>
            </a:stretch>
          </p:blipFill>
          <p:spPr>
            <a:xfrm>
              <a:off x="6536563" y="699656"/>
              <a:ext cx="1457521" cy="1404322"/>
            </a:xfrm>
            <a:prstGeom prst="rect">
              <a:avLst/>
            </a:prstGeom>
          </p:spPr>
        </p:pic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3A19659B-8019-5C7E-C3CF-8DD80CD0C5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92" y="612352"/>
            <a:ext cx="1903080" cy="266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HACE EL PROGRAMA DE PREVENCIÓN Y ATENCIÓN DE LAS ADICCIONES?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277792" y="660475"/>
            <a:ext cx="1167885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/>
              <a:t>EL OBJETIVO DEL PROGRAMA, ES QUE LA POBLACIÓN DEL MUNICIPIO DE BENITO JUÁREZ RECIBA ATENCIÓN, SE INFORME RESPECTO A LAS CAUSAS LOS EFECTOS Y LA PREVENCIÓN DE LAS ADICCIONES.</a:t>
            </a:r>
            <a:endParaRPr lang="es-ES_tradnl" sz="1600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7679447-DBC3-61EC-5CF3-686D15EFCEEE}"/>
              </a:ext>
            </a:extLst>
          </p:cNvPr>
          <p:cNvSpPr txBox="1"/>
          <p:nvPr/>
        </p:nvSpPr>
        <p:spPr>
          <a:xfrm>
            <a:off x="277792" y="1203728"/>
            <a:ext cx="116094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DURANTE EL PRIMER TRIMESTRE SE LOGRO SENSIBILIZAR A LOS CIUDADANOS DEL MUNICIPIO DE BENITO JUÁREZ A TRAVÉS DE LAS PLATAFORMAS DE LAS REDES SOCIALES, DE LAS PLÁTICAS IMPARTIDAS A LAS INSTITUCIONES EDUCATIVAS, A TRAVÉS DE LAS DIVERSAS ACTIVIDADES QUE SE REALIZARON Y QUE PARTICIPARON EN CONJUNTO CON DIVERSAS DEPENDENCIAS, Y A LA INSTALACIÓN DE LOS MÓDULOS DE ATENCIÓN EN DIVERSOS PUNTOS DE LA CIUDAD, LO ANTES MENCIONADO DIO COMO RESULTADO UN AVANCE DEL 126.50% CON 60,235 SENSIBILIZACIONES Y ATENCIONES DE LAS 47,615 PROGRAMADAS.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6999600"/>
              </p:ext>
            </p:extLst>
          </p:nvPr>
        </p:nvGraphicFramePr>
        <p:xfrm>
          <a:off x="522060" y="2532184"/>
          <a:ext cx="10764007" cy="3943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964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ENTREGA </a:t>
            </a:r>
            <a:r>
              <a:rPr lang="es-ES_tradnl" sz="1800" b="1" dirty="0"/>
              <a:t>LA DIRECCIÓN DE POLÍTICAS PÚBLICAS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77792" y="660475"/>
            <a:ext cx="1167885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/>
              <a:t>LA DIRECCIÓN DE POLÍTICAS PÚBLICAS REALIZÓ ACTIVIDADES ENCAMINADAS A INCREMENTAR EL CONOCIMIENTO SOCIAL, PROPICIANDO LA SENSIBILIZACIÓN SOBRE LAS CAUSAS LOS EFECTOS Y LA PREVENCIÓN DE LAS ADICCIONES.</a:t>
            </a:r>
            <a:endParaRPr lang="es-ES_tradnl" sz="16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256572" y="1399871"/>
            <a:ext cx="11678856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DURANTE EL PRIMER TRIMESTRE SE PROPICIARON 51,625 SENSIBILIZACIONES PRINCIPALMENTE DE LOS IMPACTOS EN LAS REDES SOCIALES Y DE LAS ACTIVIDADES QUE SE REALIZARON, LOGRANDO UN AVANCE DEL 128.72% CON 51,625 IMPACTOS Y ACTIVIDADES DE LAS 40,105 PROGRAMADAS DURANTE EL TRIMESTRE.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0595953"/>
              </p:ext>
            </p:extLst>
          </p:nvPr>
        </p:nvGraphicFramePr>
        <p:xfrm>
          <a:off x="433754" y="2157002"/>
          <a:ext cx="11324492" cy="4366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486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467707" y="102553"/>
            <a:ext cx="699281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</a:t>
            </a:r>
            <a:r>
              <a:rPr lang="es-ES_tradnl" sz="1800" b="1" dirty="0"/>
              <a:t>LA DIRECCIÓN DE POLÍTICAS PÚBLICAS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256572" y="662482"/>
            <a:ext cx="11678856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/>
              <a:t>1.-LA DIRECCIÓN DE POLÍTICAS PÚBLICAS LOGRÓ UN AVANCE DEL 116.00% DE CUMPLIMIENTO CON 116 ACTIVIDADES PARA </a:t>
            </a:r>
            <a:r>
              <a:rPr lang="es-ES_tradnl" sz="1400" b="1" dirty="0"/>
              <a:t>EL FORTALECIMIENTO DE LA CULTURA DE PREVENCIÓN DE LAS ADICCIONES </a:t>
            </a:r>
            <a:r>
              <a:rPr lang="es-ES_tradnl" sz="1400" dirty="0"/>
              <a:t>DE LAS 100 PROGRAMADAS, ESTO SE DEBE PRINCIPALMENTE A LA PROGRAMACIÓN Y PARTICIPACIÓN DEL INSTITUTO EN LOS DIVERSOS EVENTOS, PLÁTICAS A INSTITUCIONES EDUCATIVAS Y A LA INSTLACIÓN DE MÓDULOS DE ATENCIÓN.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256572" y="1419295"/>
            <a:ext cx="11678856" cy="674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/>
              <a:t>2.-</a:t>
            </a:r>
            <a:r>
              <a:rPr lang="es-ES_tradnl" sz="1400" b="1" dirty="0"/>
              <a:t>LA DIFUSIÓN DIGITAL </a:t>
            </a:r>
            <a:r>
              <a:rPr lang="es-ES_tradnl" sz="1400" dirty="0"/>
              <a:t>EN LAS PLATAFORMAS DE LAS REDES SOCIALES SE TUVO UN AVANCE DEL 128.77% CON 51,508 IMPACTOS DE LOS 40,000 PROGRAMADOS EN EL TRIMESTRE, ESTO SE DEBE PRINCIPALMENTE A LA PARTICIPACIÓN E INTERACCIÓN DE LA CIUDADANIA EN RELACIÓN A LAS PUBLICACIONES Y A TODO EL MATERIAL GRÁFICO QUE SE COMPARTE EN LAS PÁGINAS INSTITUCIONALES.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4ACC865-58A2-EB98-D5C6-BDA23AAAD35C}"/>
              </a:ext>
            </a:extLst>
          </p:cNvPr>
          <p:cNvSpPr txBox="1"/>
          <p:nvPr/>
        </p:nvSpPr>
        <p:spPr>
          <a:xfrm>
            <a:off x="256572" y="2116878"/>
            <a:ext cx="11678856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400" dirty="0"/>
              <a:t>3.-EL </a:t>
            </a:r>
            <a:r>
              <a:rPr lang="es-ES" sz="1400" dirty="0"/>
              <a:t>PORCENTAJE DE LOS </a:t>
            </a:r>
            <a:r>
              <a:rPr lang="es-ES" sz="1400" b="1" dirty="0"/>
              <a:t>CERTIFICADOS YO NO SOY CÓMPLICE </a:t>
            </a:r>
            <a:r>
              <a:rPr lang="es-ES" sz="1400" dirty="0"/>
              <a:t>TUVO UN AVANCE DE 20% CON 1 CERTIFICACIÓN DE LAS 5 PROGRAMADAS. </a:t>
            </a:r>
            <a:endParaRPr lang="es-ES_tradnl" sz="1400" b="1" dirty="0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AFFB5680-3D32-45BA-835E-4D93474149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1796353"/>
              </p:ext>
            </p:extLst>
          </p:nvPr>
        </p:nvGraphicFramePr>
        <p:xfrm>
          <a:off x="6356838" y="2426662"/>
          <a:ext cx="5269590" cy="4104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462041"/>
              </p:ext>
            </p:extLst>
          </p:nvPr>
        </p:nvGraphicFramePr>
        <p:xfrm>
          <a:off x="413238" y="2629633"/>
          <a:ext cx="5682762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82635" y="215206"/>
            <a:ext cx="11626729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Dirección de Políticas Públicas.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68" y="772488"/>
            <a:ext cx="11827265" cy="10364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BBC64F7-416B-7505-7D3C-0EE9CEF02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50" y="955934"/>
            <a:ext cx="2641090" cy="253829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59FA9BB-D6CA-7047-79D4-3AB1B3015D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7618" y="955934"/>
            <a:ext cx="2637964" cy="251979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5C84778-B593-9594-AC8A-D3390A8ED0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866" y="3900441"/>
            <a:ext cx="2637963" cy="274235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B9BF44C-401D-5EA3-9F42-BA228AB666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3988363"/>
            <a:ext cx="2641090" cy="265442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75C544B-2097-618B-1619-5EE27C9F78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7618" y="3988365"/>
            <a:ext cx="2637964" cy="2654429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2DC94B7-14D4-37A9-7578-C7AE346E2F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750" y="3988365"/>
            <a:ext cx="2641090" cy="2654429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BD023537-8142-45AA-8549-7E13639D7A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5999" y="962167"/>
            <a:ext cx="2641090" cy="2525829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0E0B428E-007F-F625-1D9B-0035D649F4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48867" y="955934"/>
            <a:ext cx="2637963" cy="253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593731" y="99634"/>
            <a:ext cx="6673361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ENTREGA </a:t>
            </a:r>
            <a:r>
              <a:rPr lang="es-ES_tradnl" sz="1800" b="1" dirty="0"/>
              <a:t>LA DIRECCIÓN TERAPÉUTICA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                              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277792" y="614963"/>
            <a:ext cx="11678856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/>
              <a:t>LA DIRECCIÓN TERAPÉUTICA BRINDO ATENCIÓN A LA POBLACIÓN DEL MUNICIPIO DE BENITO JUÁREZ CON PROBLEMAS EN LAS ADICCIONES</a:t>
            </a:r>
            <a:endParaRPr lang="es-ES_tradnl" sz="16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277792" y="1150494"/>
            <a:ext cx="11678856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DURANTE EL PRIMER TRIMESTRE SE ATENDIERON A 8,610 PERSONAS LO QUE REPRESENTA UN AVANCE DEL 114.65%, ESTE AVANCE SE DEBE PRINCIPALMENTE A LAS ATENCIONES QUE SE BRINDARON EN LAS DIVERSAS OFICINAS DEL IMCA Y A LAS PLÁTICAS QUE SE IMPARTIAN EN DIVERSAS ESCUELAS, ASÍ COMO TAMBIEN LA ATENCIÓN EN LOS MÓDULOS DE ATENCIÓN QUE SE INSTALARON EN DIVERSOS PUNTOS DE LA CIUDAD.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16D45BF-0030-4057-99E1-2277934ABA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4109095"/>
              </p:ext>
            </p:extLst>
          </p:nvPr>
        </p:nvGraphicFramePr>
        <p:xfrm>
          <a:off x="369277" y="2129223"/>
          <a:ext cx="11359661" cy="4421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08882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</a:t>
            </a:r>
            <a:r>
              <a:rPr lang="es-ES_tradnl" sz="1800" b="1" dirty="0"/>
              <a:t>LA DIRECCIÓN TERAPÉUTICA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277792" y="607540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200" dirty="0"/>
              <a:t>1.- EN LAS </a:t>
            </a:r>
            <a:r>
              <a:rPr lang="es-ES_tradnl" sz="1200" b="1" dirty="0"/>
              <a:t>ATENCIONES DE PRIMER CONTACTO </a:t>
            </a:r>
            <a:r>
              <a:rPr lang="es-ES_tradnl" sz="1200" dirty="0"/>
              <a:t>SE LOGRO UN AVANCE DEL 115.68% CON 6,941 ATENCIONES DE LAS 6,000 PROGRAMADAS, ESTO SE DEBE PRINCIPALMENTE A LA PARTICIPACIÓN DE LA CIUDADANÍA EN LAS PLÁTICAS QUE SE IMPARTIERON, LA PARTICIPACIÓN EN LOS DIVERSOS EVENTOS Y LA PARTICIPÁCIÓN EN LOS MÓDULOS DE ATENCIÓN.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256571" y="1000860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200" dirty="0"/>
              <a:t>2.- EN </a:t>
            </a:r>
            <a:r>
              <a:rPr lang="es-ES_tradnl" sz="1200" b="1" dirty="0"/>
              <a:t>LOS DIAGNÓSTICOS Y CANALIZACIONES </a:t>
            </a:r>
            <a:r>
              <a:rPr lang="es-ES_tradnl" sz="1200" dirty="0"/>
              <a:t>SE LOGRO UN AVANCE DEL 86.00% CON 430 DIGNÓSTICOS Y CANALIZACIONES OTORGADAS DE LAS 500 PROGRAMADAS, ESTO SE DEBE PRINCIPALMENTE QUE LAS PERSONAS DIAGNOSTICADAS ACEPTAN SER CANALIZADAS.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256572" y="1424172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200" dirty="0"/>
              <a:t>3.- EN </a:t>
            </a:r>
            <a:r>
              <a:rPr lang="es-ES" sz="1200" b="1" dirty="0"/>
              <a:t>LOS SEGUIMIENTOS </a:t>
            </a:r>
            <a:r>
              <a:rPr lang="es-ES" sz="1200" dirty="0"/>
              <a:t>SE LOGRO UN AVANCE DEL 124.11% CON 1,179 SEGUIMIENTOS DE LOS 950 PROGRAMADOS, ESTO SE DEBE PRINCIPALMENTE A LA LABOR DEL DEPARTAMENTO TERAPÉTICO, YA QUE SON LOS ENCARGADOS DE BRINDAR SEGUIMIENTOS A LOS USUARIOS. </a:t>
            </a:r>
            <a:endParaRPr lang="es-ES_tradnl" sz="12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4DCB85A-C88A-4A02-ADF0-3602CEE0EE68}"/>
              </a:ext>
            </a:extLst>
          </p:cNvPr>
          <p:cNvSpPr txBox="1"/>
          <p:nvPr/>
        </p:nvSpPr>
        <p:spPr>
          <a:xfrm>
            <a:off x="256571" y="1834736"/>
            <a:ext cx="1167885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200" dirty="0"/>
              <a:t>4.- EN </a:t>
            </a:r>
            <a:r>
              <a:rPr lang="es-ES" sz="1200" b="1" dirty="0"/>
              <a:t>LAS ATENCIONES EN LAS UNIDADES MÓVILES </a:t>
            </a:r>
            <a:r>
              <a:rPr lang="es-ES" sz="1200" dirty="0"/>
              <a:t>SE LOGRO UN AVANCE DEL 100% CON 60 ATENCIONES DE LAS 60 PROGRAMADAS DURANTE EL TRIMESTRE, ESTO SE DEBE PRINCIPALMENTE QUE LOS USUARIOS SOLICITAN APOYO Y SON ATENDIDOS, PRINCIPALMENTE DURANTE LOS EVENTOS DONDE EL INSITUTO PARTICIPA.</a:t>
            </a:r>
            <a:endParaRPr lang="es-ES_tradnl" sz="1200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272312B-473E-4B21-B60F-866E298842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9663169"/>
              </p:ext>
            </p:extLst>
          </p:nvPr>
        </p:nvGraphicFramePr>
        <p:xfrm>
          <a:off x="6462347" y="2282331"/>
          <a:ext cx="5247054" cy="4355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65762284-839D-486B-9506-77CEAB6E97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5823580"/>
              </p:ext>
            </p:extLst>
          </p:nvPr>
        </p:nvGraphicFramePr>
        <p:xfrm>
          <a:off x="277791" y="2339628"/>
          <a:ext cx="6096632" cy="4298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79943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64197" y="147026"/>
            <a:ext cx="11827265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Dirección Terapéutica.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704016"/>
            <a:ext cx="11827265" cy="103641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C4DFF205-AD0A-C7AE-204A-9AA2769FE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606" y="915515"/>
            <a:ext cx="2432431" cy="290560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E6471577-60C7-B1B7-6F6C-269CD6A67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788" y="915515"/>
            <a:ext cx="2432431" cy="2900223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E26E2ED3-1791-F475-4E1D-6F29369609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111" y="877738"/>
            <a:ext cx="2432431" cy="2900223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E9162767-A51C-CFD4-5703-5241E3BEC3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4789" y="4032673"/>
            <a:ext cx="2432430" cy="2678301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937C7648-67DC-5BF5-9F33-FD8C8E58EA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17512" y="4032673"/>
            <a:ext cx="2432431" cy="2574602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0711C66E-2D79-A051-4AAE-B67573861E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111" y="4032673"/>
            <a:ext cx="2432430" cy="2574602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0FC6C431-00E3-2192-C2C6-E9870939205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17513" y="915515"/>
            <a:ext cx="2432431" cy="2905600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CAE290CD-8EF1-15A1-485D-F477322F7D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79605" y="4032673"/>
            <a:ext cx="2432431" cy="267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9260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14233</TotalTime>
  <Words>922</Words>
  <Application>Microsoft Office PowerPoint</Application>
  <PresentationFormat>Panorámica</PresentationFormat>
  <Paragraphs>67</Paragraphs>
  <Slides>8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Dell</cp:lastModifiedBy>
  <cp:revision>712</cp:revision>
  <cp:lastPrinted>2025-06-06T22:29:22Z</cp:lastPrinted>
  <dcterms:created xsi:type="dcterms:W3CDTF">2021-04-16T16:11:05Z</dcterms:created>
  <dcterms:modified xsi:type="dcterms:W3CDTF">2025-06-06T22:33:11Z</dcterms:modified>
</cp:coreProperties>
</file>